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slide" Target="slides/slide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2.xml"/><Relationship Id="rId18" Type="http://schemas.openxmlformats.org/officeDocument/2006/relationships/font" Target="fonts/Robo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Relationship Id="rId4" Type="http://schemas.openxmlformats.org/officeDocument/2006/relationships/image" Target="../media/image0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Relationship Id="rId4" Type="http://schemas.openxmlformats.org/officeDocument/2006/relationships/image" Target="../media/image14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Relationship Id="rId4" Type="http://schemas.openxmlformats.org/officeDocument/2006/relationships/image" Target="../media/image0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6.png"/><Relationship Id="rId4" Type="http://schemas.openxmlformats.org/officeDocument/2006/relationships/image" Target="../media/image0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9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Tools of the Fed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 Ethan Dewbrey and Scott Walter</a:t>
            </a:r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95950" y="356255"/>
            <a:ext cx="1616668" cy="1616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Shape 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6537" y="2318055"/>
            <a:ext cx="2095500" cy="116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Margin Requirements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November 12, 2015 - world’s central banks and fed decide that any </a:t>
            </a:r>
            <a:r>
              <a:rPr lang="en" sz="1400"/>
              <a:t>financial firm that lends money for investors to buy securities must require a percent, or margin, to be held back as collateral. </a:t>
            </a:r>
          </a:p>
          <a:p>
            <a:pPr indent="-317500" lvl="0" marL="457200">
              <a:spcBef>
                <a:spcPts val="0"/>
              </a:spcBef>
              <a:buSzPct val="100000"/>
            </a:pPr>
            <a:r>
              <a:rPr lang="en" sz="1400"/>
              <a:t> The margin would apply to loans for repos, stocks, bonds, and other risky securities.</a:t>
            </a:r>
          </a:p>
        </p:txBody>
      </p:sp>
      <p:pic>
        <p:nvPicPr>
          <p:cNvPr descr="GettyImages-494328577-57b3364e3df78cd39c47d35f.jpg"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900" y="3208302"/>
            <a:ext cx="3374498" cy="17220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rgin1.gif" id="142" name="Shape 1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4825" y="2989369"/>
            <a:ext cx="3483799" cy="1940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Money Supply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-The </a:t>
            </a:r>
            <a:r>
              <a:rPr lang="en"/>
              <a:t>amount</a:t>
            </a:r>
            <a:r>
              <a:rPr lang="en"/>
              <a:t> of money in the banking system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-Fed will buy securities from banks to increase money supply -&gt; stimulates economy/ lowers interest rat</a:t>
            </a:r>
            <a:r>
              <a:rPr lang="en"/>
              <a:t>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-Fed controls money supply to regulate inflation and maximize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Full employment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age result for money supply"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2724" y="2965599"/>
            <a:ext cx="2161275" cy="217789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246700" y="271350"/>
            <a:ext cx="6660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Overview: Structure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Board of Governors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12 Reserve Banks and 24 branches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Member Banks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Other </a:t>
            </a:r>
            <a:r>
              <a:rPr lang="en" sz="1400"/>
              <a:t>Depository</a:t>
            </a:r>
            <a:r>
              <a:rPr lang="en" sz="1400"/>
              <a:t> Institutions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Federal Open Market </a:t>
            </a:r>
            <a:r>
              <a:rPr lang="en" sz="1400"/>
              <a:t>Committee</a:t>
            </a:r>
            <a:r>
              <a:rPr lang="en" sz="1400"/>
              <a:t> (FOMC)</a:t>
            </a:r>
          </a:p>
          <a:p>
            <a:pPr indent="-317500" lvl="0" marL="457200">
              <a:spcBef>
                <a:spcPts val="0"/>
              </a:spcBef>
              <a:buSzPct val="100000"/>
            </a:pPr>
            <a:r>
              <a:rPr lang="en" sz="1400"/>
              <a:t>Advisory Councils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7200" y="2861996"/>
            <a:ext cx="3726949" cy="214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2150" y="342700"/>
            <a:ext cx="2867975" cy="210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Overview: Origin and Objectives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Founded in 1913 - Federal Reserve Act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Five Main Objectives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Monetary Policy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Stability of Financial System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Safety and Soundness of Financial Institutions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Payment and Settlement system safety and efficiency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Consumer protection and community development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HOW DOES THE FED DO THIS?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4300" y="2364225"/>
            <a:ext cx="1819699" cy="262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Reserve Requirement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206325" y="17153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Deposit amount kept in a Federal Reserve branch bank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Decides how much money a bank can lend out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Stimulates economic growth if requirement is lowered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Different requirements based on bank </a:t>
            </a:r>
            <a:r>
              <a:rPr lang="en" sz="1400"/>
              <a:t>liabilities</a:t>
            </a:r>
            <a:r>
              <a:rPr lang="en" sz="1400"/>
              <a:t> </a:t>
            </a:r>
          </a:p>
          <a:p>
            <a:pPr indent="-317500" lvl="0" marL="457200">
              <a:spcBef>
                <a:spcPts val="0"/>
              </a:spcBef>
              <a:buSzPct val="100000"/>
            </a:pPr>
            <a:r>
              <a:rPr lang="en" sz="1400"/>
              <a:t>Least used of the Fed tools</a:t>
            </a:r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0400" y="277962"/>
            <a:ext cx="2133600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0549" y="2895875"/>
            <a:ext cx="5530525" cy="20948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/>
        </p:nvSpPr>
        <p:spPr>
          <a:xfrm>
            <a:off x="246700" y="271350"/>
            <a:ext cx="6660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Open Market Operations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-Buying and selling of US securities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-Used to control amount of money in banking system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-Affects interest rates and inflation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</a:t>
            </a:r>
            <a:r>
              <a:rPr lang="en"/>
              <a:t>Government</a:t>
            </a:r>
            <a:r>
              <a:rPr lang="en"/>
              <a:t> buys securities from banks; adds money into system (vice versa)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pic>
        <p:nvPicPr>
          <p:cNvPr descr="Image result for open market operations"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9225" y="-49350"/>
            <a:ext cx="3494775" cy="262107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246700" y="271350"/>
            <a:ext cx="6660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Discount Rate/Window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-Refers to the rate at which the Fed loans money to banks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-Overnight rate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-Discount window is the Fed’s lending facility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-Banks give Fed US Securities as collateral for cash on an overnight basis</a:t>
            </a:r>
          </a:p>
        </p:txBody>
      </p:sp>
      <p:pic>
        <p:nvPicPr>
          <p:cNvPr descr="Image result for the us discount window"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9924" y="0"/>
            <a:ext cx="3174075" cy="2071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 txBox="1"/>
          <p:nvPr/>
        </p:nvSpPr>
        <p:spPr>
          <a:xfrm>
            <a:off x="246700" y="271350"/>
            <a:ext cx="6660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Federal Funds Rate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115425" y="2539350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Interests rate banks charge each other for overnight loans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Fed funds - rate at which securities are lent and borrowed on an overnight basis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FOMC targets specific Federal Funds Rate at regularly </a:t>
            </a:r>
            <a:r>
              <a:rPr lang="en" sz="1400"/>
              <a:t>scheduled</a:t>
            </a:r>
            <a:r>
              <a:rPr lang="en" sz="1400"/>
              <a:t> meetings</a:t>
            </a:r>
          </a:p>
          <a:p>
            <a:pPr indent="-317500" lvl="0" marL="457200">
              <a:spcBef>
                <a:spcPts val="0"/>
              </a:spcBef>
              <a:buSzPct val="100000"/>
            </a:pPr>
            <a:r>
              <a:rPr lang="en" sz="1400"/>
              <a:t>Current rate - 1.0% (as of March 15, 2017)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8625" y="-184025"/>
            <a:ext cx="5185374" cy="3240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425" y="690750"/>
            <a:ext cx="2353624" cy="164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/>
        </p:nvSpPr>
        <p:spPr>
          <a:xfrm>
            <a:off x="246700" y="271350"/>
            <a:ext cx="6660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Interest on Reserves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In 2008, Federal reserve agreed to pay interest in reserve requirement and any excess reserves</a:t>
            </a:r>
          </a:p>
          <a:p>
            <a:pPr indent="-317500" lvl="0" marL="457200">
              <a:spcBef>
                <a:spcPts val="0"/>
              </a:spcBef>
              <a:buSzPct val="100000"/>
            </a:pPr>
            <a:r>
              <a:rPr lang="en" sz="1400"/>
              <a:t>Banks </a:t>
            </a:r>
            <a:r>
              <a:rPr lang="en" sz="1400"/>
              <a:t>won't</a:t>
            </a:r>
            <a:r>
              <a:rPr lang="en" sz="1400"/>
              <a:t> lend fed funds for less than what they receive from the fed for their reserves</a:t>
            </a:r>
          </a:p>
        </p:txBody>
      </p:sp>
      <p:pic>
        <p:nvPicPr>
          <p:cNvPr descr="Dr-Econ-q1-1-13.png"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2299" y="2584474"/>
            <a:ext cx="3174024" cy="22778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ederal_reserve_comic.jpg.w300h331.jpg" id="127" name="Shape 1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30375" y="2667801"/>
            <a:ext cx="2137875" cy="235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Reverse</a:t>
            </a:r>
            <a:r>
              <a:rPr lang="en"/>
              <a:t> Repos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Starting in 2013, the Federal Reserve began issuing reverse repos 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Federal Reserve borrows money from bank overnight</a:t>
            </a:r>
          </a:p>
          <a:p>
            <a:pPr indent="-317500" lvl="0" marL="457200" rtl="0">
              <a:spcBef>
                <a:spcPts val="0"/>
              </a:spcBef>
              <a:buSzPct val="100000"/>
            </a:pPr>
            <a:r>
              <a:rPr lang="en" sz="1400"/>
              <a:t>Pays interest for this loan, and use US securities as collateral</a:t>
            </a:r>
          </a:p>
          <a:p>
            <a:pPr indent="-317500" lvl="0" marL="457200">
              <a:spcBef>
                <a:spcPts val="0"/>
              </a:spcBef>
              <a:buSzPct val="100000"/>
            </a:pPr>
            <a:r>
              <a:rPr lang="en" sz="1400"/>
              <a:t>Interest supports </a:t>
            </a:r>
            <a:r>
              <a:rPr lang="en" sz="1400"/>
              <a:t>Federal</a:t>
            </a:r>
            <a:r>
              <a:rPr lang="en" sz="1400"/>
              <a:t> Funds Rate</a:t>
            </a:r>
          </a:p>
        </p:txBody>
      </p:sp>
      <p:pic>
        <p:nvPicPr>
          <p:cNvPr descr="repo-transaction.png"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6474" y="2851824"/>
            <a:ext cx="2786175" cy="2145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